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8"/>
  </p:notesMasterIdLst>
  <p:sldIdLst>
    <p:sldId id="257" r:id="rId2"/>
    <p:sldId id="404" r:id="rId3"/>
    <p:sldId id="407" r:id="rId4"/>
    <p:sldId id="405" r:id="rId5"/>
    <p:sldId id="408" r:id="rId6"/>
    <p:sldId id="40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56" userDrawn="1">
          <p15:clr>
            <a:srgbClr val="A4A3A4"/>
          </p15:clr>
        </p15:guide>
        <p15:guide id="4" pos="72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8DE1"/>
    <a:srgbClr val="EC5714"/>
    <a:srgbClr val="F9F9F9"/>
    <a:srgbClr val="7BEBD8"/>
    <a:srgbClr val="8335E5"/>
    <a:srgbClr val="6C92E1"/>
    <a:srgbClr val="6313DC"/>
    <a:srgbClr val="1E3ADA"/>
    <a:srgbClr val="030553"/>
    <a:srgbClr val="7D4B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52" autoAdjust="0"/>
  </p:normalViewPr>
  <p:slideViewPr>
    <p:cSldViewPr snapToGrid="0" showGuides="1">
      <p:cViewPr varScale="1">
        <p:scale>
          <a:sx n="83" d="100"/>
          <a:sy n="83" d="100"/>
        </p:scale>
        <p:origin x="614" y="86"/>
      </p:cViewPr>
      <p:guideLst>
        <p:guide orient="horz" pos="2064"/>
        <p:guide pos="3840"/>
        <p:guide pos="456"/>
        <p:guide pos="72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29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8BDD7-4F37-46AB-9A13-BF4D77EDD71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8F48A-6110-47DA-8521-A1D1FFD22FE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91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77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62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87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65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156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0BBB5-FEB0-47AD-A01D-A9D346203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07C41-C17D-4E84-B9CC-CA142B94C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5F25D-6082-47DE-9B2C-675944DD1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4B0FF-3B25-4E5C-A0A7-4E1636362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77007-1A01-499B-ACAD-C9F9C20B7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62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81C24-32F4-4208-B651-CDCBFCD03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74779-B577-461F-A409-71F6A5A11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044BD-4FA0-432C-95D7-517D2DE8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7F283-FE61-4C9A-9E39-74D429C58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9B807-6FE9-4E47-846B-BCB39B7A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985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2594DD-FFD4-4AA9-BCDA-0BA87C1463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9C2B6E-24EB-42CE-8B4D-3178D08C7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92C56-63F3-4246-AAEE-2FBC89E80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10319-C816-40EC-B1D0-FD9748E41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4E9AB-6952-407A-9F06-2EB91717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716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753165" y="1604799"/>
            <a:ext cx="4958792" cy="4954149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719402" y="1604800"/>
            <a:ext cx="4992556" cy="67207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/>
              <a:t>Title: Font size 24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719402" y="2468896"/>
            <a:ext cx="4992556" cy="4128457"/>
          </a:xfrm>
          <a:prstGeom prst="rect">
            <a:avLst/>
          </a:prstGeom>
        </p:spPr>
        <p:txBody>
          <a:bodyPr/>
          <a:lstStyle>
            <a:lvl1pPr>
              <a:defRPr sz="2133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1867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7417043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DCE2-978E-4923-B0E9-4C966B679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B0BD6-F012-4C6D-BDAD-9E90ED25A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2F9E5-192C-4E88-9147-D263893B1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A7138-3EAF-4C9D-903E-55D9BC040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B0B82-496D-45C3-A682-7AF9AFFB9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126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3DAD0-5F6F-47DA-A010-1C4A30C88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EFA6E-A768-42A8-B2C3-F100D8260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46640-E89E-47CE-984D-0C0ECF7CF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77A8F-F167-4C43-AEE7-45067080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DA754-ED79-4909-833D-55BF9A5D8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087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A026-BFE6-4D2A-9ABF-C593B5666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747E8-A36B-4B4A-B2A4-B5283152AB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6B59D-87BD-4F32-B9BC-31F9B1A5D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C49B47-0C41-4DCC-9902-126916D9C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D28B7-2F2D-4E80-A107-C1F266C63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5D650A-4D0F-46AE-A132-267FCD921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876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4C6F9-F6F6-4EA1-98AA-81B84F7CC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8B83E-B37C-46C9-8284-D6EBA0033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A150B8-0288-44AC-9CE7-E7BD9FB32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5DCAE-6027-49B9-A818-F45FADE27B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FAE16-DBCB-4A42-BFFC-053F2D529A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E8C038-E6A1-499D-9E24-FA5980421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F911B6-A759-487E-8CB6-CF9EF737F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906EC0-369D-4138-8D70-148CFDEE5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54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02F8A-97AC-456C-B9E3-45A7D520C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40F483-F2B9-47A3-9B5C-8C264B701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49874-9D9B-4597-B20D-33D6F58BC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5894C-9062-435A-9758-82ED9C6D7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7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A3F6AD-4D61-4238-AB7D-613625BFF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ACDC9-944D-47C6-B286-82C86AD94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EAAC43-3846-4080-B764-AB2DB308C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370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F4779-0336-4AFA-B9A7-259EE8BEC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2F449-DDC3-4694-81E5-91A4B8F43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0A2C4-3B2E-46AC-9605-73F5B2CC1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909769-F5A5-4635-BD0C-D6049DEB9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252DC3-D3D7-446F-A866-D7820B7BF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CDB00-5218-4567-902B-845073BE8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12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661E4-9FF7-494B-A1C9-C9A1DD705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245657-DA21-4769-84F8-88DC644508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67B310-6692-4981-9CB8-FE79A091F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A2C9E-A9AD-4BB9-A691-90BB84F58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B3D45D-C826-4846-BBFC-A0D98B7E7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16961-40DC-443E-9DB8-3A987DF49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33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341CFC-63B9-4A19-A8AB-62B9E452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A838B-134E-40B6-A7E3-1119BB8BF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943BB-9EAD-4CBC-9CA2-75F70C6B58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4036C-9E7C-4FFC-99FA-414B61E345DD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4E537-5CBA-4B86-9D30-577B9F741E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79E72-0F12-4646-BCDF-4C9EAA89C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37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13D268C-490B-4C87-A416-B021B900C177}"/>
              </a:ext>
            </a:extLst>
          </p:cNvPr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F9F9F9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165547-DF3A-4694-9097-2BDAF2003713}"/>
              </a:ext>
            </a:extLst>
          </p:cNvPr>
          <p:cNvSpPr txBox="1"/>
          <p:nvPr/>
        </p:nvSpPr>
        <p:spPr>
          <a:xfrm>
            <a:off x="1372799" y="2690335"/>
            <a:ext cx="9446402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>
              <a:buClr>
                <a:schemeClr val="tx1"/>
              </a:buClr>
              <a:defRPr/>
            </a:pPr>
            <a:r>
              <a:rPr lang="en-US" sz="4800" dirty="0">
                <a:latin typeface="Garamond" panose="02020404030301010803" pitchFamily="18" charset="0"/>
                <a:ea typeface="Avenir Book" charset="0"/>
                <a:cs typeface="Arial" panose="020B0604020202020204" pitchFamily="34" charset="0"/>
              </a:rPr>
              <a:t>Flexible, Biocompatible, and Wirelessly Powered Implantable Optoelectronics</a:t>
            </a:r>
            <a:endParaRPr lang="en-GB" sz="4800" dirty="0">
              <a:latin typeface="Garamond" panose="02020404030301010803" pitchFamily="18" charset="0"/>
              <a:ea typeface="Avenir Book" charset="0"/>
              <a:cs typeface="Arial" panose="020B0604020202020204" pitchFamily="34" charset="0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016C325E-5B69-4D07-BBFB-7DB217A69D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Human resources slide 1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D9FA6E3-94A0-4BC6-9B87-33A1BBB715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45" r="79922" b="22359"/>
          <a:stretch/>
        </p:blipFill>
        <p:spPr>
          <a:xfrm>
            <a:off x="0" y="-16778"/>
            <a:ext cx="2447925" cy="111442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C557348-AF27-458C-98FD-7D9DC6EAC528}"/>
              </a:ext>
            </a:extLst>
          </p:cNvPr>
          <p:cNvSpPr/>
          <p:nvPr/>
        </p:nvSpPr>
        <p:spPr>
          <a:xfrm>
            <a:off x="11056690" y="-3292"/>
            <a:ext cx="1135310" cy="43113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E4E9D2E-613A-4AFE-B3B1-657A99F2A470}"/>
              </a:ext>
            </a:extLst>
          </p:cNvPr>
          <p:cNvSpPr/>
          <p:nvPr/>
        </p:nvSpPr>
        <p:spPr>
          <a:xfrm>
            <a:off x="11392250" y="-16777"/>
            <a:ext cx="794158" cy="796954"/>
          </a:xfrm>
          <a:prstGeom prst="rect">
            <a:avLst/>
          </a:prstGeom>
          <a:solidFill>
            <a:schemeClr val="bg2">
              <a:lumMod val="75000"/>
              <a:alpha val="89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04C3DAE-F12E-4B50-BEB5-CE8E0BE5A91F}"/>
              </a:ext>
            </a:extLst>
          </p:cNvPr>
          <p:cNvSpPr/>
          <p:nvPr/>
        </p:nvSpPr>
        <p:spPr>
          <a:xfrm>
            <a:off x="11752976" y="0"/>
            <a:ext cx="439024" cy="49262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D1078E1-AC31-453C-BA7B-420B10DB2951}"/>
              </a:ext>
            </a:extLst>
          </p:cNvPr>
          <p:cNvSpPr/>
          <p:nvPr/>
        </p:nvSpPr>
        <p:spPr>
          <a:xfrm>
            <a:off x="11568418" y="0"/>
            <a:ext cx="617991" cy="31878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107D8B-2FA4-413D-9F98-92C4DB5AF25D}"/>
              </a:ext>
            </a:extLst>
          </p:cNvPr>
          <p:cNvSpPr/>
          <p:nvPr/>
        </p:nvSpPr>
        <p:spPr>
          <a:xfrm>
            <a:off x="10905198" y="5955897"/>
            <a:ext cx="1286801" cy="90210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0F92DDC-EEFB-48C8-B3D7-4443171931C4}"/>
              </a:ext>
            </a:extLst>
          </p:cNvPr>
          <p:cNvSpPr/>
          <p:nvPr/>
        </p:nvSpPr>
        <p:spPr>
          <a:xfrm>
            <a:off x="11056689" y="5663953"/>
            <a:ext cx="1135311" cy="1194047"/>
          </a:xfrm>
          <a:prstGeom prst="rect">
            <a:avLst/>
          </a:pr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91E533C-E39E-4F43-910C-9AD2BB78C771}"/>
              </a:ext>
            </a:extLst>
          </p:cNvPr>
          <p:cNvSpPr/>
          <p:nvPr/>
        </p:nvSpPr>
        <p:spPr>
          <a:xfrm>
            <a:off x="11197733" y="6154417"/>
            <a:ext cx="994268" cy="703582"/>
          </a:xfrm>
          <a:prstGeom prst="rect">
            <a:avLst/>
          </a:prstGeom>
          <a:solidFill>
            <a:schemeClr val="bg2">
              <a:lumMod val="50000"/>
              <a:alpha val="64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CE3CF88-46CE-4EEB-9D1A-360AE083E8BF}"/>
              </a:ext>
            </a:extLst>
          </p:cNvPr>
          <p:cNvSpPr/>
          <p:nvPr/>
        </p:nvSpPr>
        <p:spPr>
          <a:xfrm>
            <a:off x="11594742" y="5909185"/>
            <a:ext cx="597257" cy="94881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56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utoShape 2" descr="Resultado de imagen de wrist bracelet medical"/>
          <p:cNvSpPr>
            <a:spLocks noChangeAspect="1" noChangeArrowheads="1"/>
          </p:cNvSpPr>
          <p:nvPr/>
        </p:nvSpPr>
        <p:spPr bwMode="auto">
          <a:xfrm>
            <a:off x="207433" y="-192617"/>
            <a:ext cx="4064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2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CD2801-F98F-4D06-84EF-DCE7303A1710}"/>
              </a:ext>
            </a:extLst>
          </p:cNvPr>
          <p:cNvSpPr txBox="1"/>
          <p:nvPr/>
        </p:nvSpPr>
        <p:spPr>
          <a:xfrm>
            <a:off x="2788920" y="539588"/>
            <a:ext cx="9140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Garamond" panose="02020404030301010803" pitchFamily="18" charset="0"/>
              </a:rPr>
              <a:t>1. Current Achievements</a:t>
            </a:r>
            <a:endParaRPr lang="en-GB" dirty="0">
              <a:latin typeface="Garamond" panose="02020404030301010803" pitchFamily="18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B0C02A9-6453-4F91-957F-644C918922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45" r="79922" b="22359"/>
          <a:stretch/>
        </p:blipFill>
        <p:spPr>
          <a:xfrm>
            <a:off x="0" y="-16778"/>
            <a:ext cx="2447925" cy="1114425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3CB3CE8C-EFF2-4281-9869-93A19174D51A}"/>
              </a:ext>
            </a:extLst>
          </p:cNvPr>
          <p:cNvSpPr/>
          <p:nvPr/>
        </p:nvSpPr>
        <p:spPr>
          <a:xfrm>
            <a:off x="10905198" y="5955897"/>
            <a:ext cx="1286801" cy="90210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E2AE8A0-5A70-4A5E-BA46-B6F4F442945C}"/>
              </a:ext>
            </a:extLst>
          </p:cNvPr>
          <p:cNvSpPr/>
          <p:nvPr/>
        </p:nvSpPr>
        <p:spPr>
          <a:xfrm>
            <a:off x="11056689" y="5663953"/>
            <a:ext cx="1135311" cy="1194047"/>
          </a:xfrm>
          <a:prstGeom prst="rect">
            <a:avLst/>
          </a:pr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F8C3EC4-5AF4-49C8-AE5B-D65067F081A9}"/>
              </a:ext>
            </a:extLst>
          </p:cNvPr>
          <p:cNvSpPr/>
          <p:nvPr/>
        </p:nvSpPr>
        <p:spPr>
          <a:xfrm>
            <a:off x="11197733" y="6154417"/>
            <a:ext cx="994268" cy="703582"/>
          </a:xfrm>
          <a:prstGeom prst="rect">
            <a:avLst/>
          </a:prstGeom>
          <a:solidFill>
            <a:schemeClr val="bg2">
              <a:lumMod val="50000"/>
              <a:alpha val="64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C146F40-F8D7-4756-9788-A6B92211989A}"/>
              </a:ext>
            </a:extLst>
          </p:cNvPr>
          <p:cNvSpPr/>
          <p:nvPr/>
        </p:nvSpPr>
        <p:spPr>
          <a:xfrm>
            <a:off x="11594742" y="5909185"/>
            <a:ext cx="597257" cy="94881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BC50C7-784F-4AFA-BD82-A000D222E74B}"/>
              </a:ext>
            </a:extLst>
          </p:cNvPr>
          <p:cNvSpPr/>
          <p:nvPr/>
        </p:nvSpPr>
        <p:spPr>
          <a:xfrm>
            <a:off x="11056690" y="-3292"/>
            <a:ext cx="1135310" cy="43113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0707C7F-1251-45DD-BA07-1702BF62D085}"/>
              </a:ext>
            </a:extLst>
          </p:cNvPr>
          <p:cNvSpPr/>
          <p:nvPr/>
        </p:nvSpPr>
        <p:spPr>
          <a:xfrm>
            <a:off x="11392250" y="-16777"/>
            <a:ext cx="794158" cy="796954"/>
          </a:xfrm>
          <a:prstGeom prst="rect">
            <a:avLst/>
          </a:prstGeom>
          <a:solidFill>
            <a:schemeClr val="bg2">
              <a:lumMod val="75000"/>
              <a:alpha val="89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EF98B0-F389-4268-892C-E2DF3A29C6C7}"/>
              </a:ext>
            </a:extLst>
          </p:cNvPr>
          <p:cNvSpPr/>
          <p:nvPr/>
        </p:nvSpPr>
        <p:spPr>
          <a:xfrm>
            <a:off x="11752976" y="0"/>
            <a:ext cx="439024" cy="49262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FF7798-1334-4ACF-894E-E3C48769523E}"/>
              </a:ext>
            </a:extLst>
          </p:cNvPr>
          <p:cNvSpPr txBox="1"/>
          <p:nvPr/>
        </p:nvSpPr>
        <p:spPr>
          <a:xfrm>
            <a:off x="1006764" y="1431636"/>
            <a:ext cx="9291781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>
                <a:latin typeface="Garamond" panose="02020404030301010803" pitchFamily="18" charset="0"/>
              </a:rPr>
              <a:t>Circuit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Garamond" panose="02020404030301010803" pitchFamily="18" charset="0"/>
              </a:rPr>
              <a:t>Tested and working for frequencies below 20MHz.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Garamond" panose="02020404030301010803" pitchFamily="18" charset="0"/>
              </a:rPr>
              <a:t>Miniaturised: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2000" b="1" dirty="0">
                <a:latin typeface="Garamond" panose="02020404030301010803" pitchFamily="18" charset="0"/>
              </a:rPr>
              <a:t>NCP161 </a:t>
            </a:r>
            <a:r>
              <a:rPr lang="en-GB" sz="2000" dirty="0">
                <a:latin typeface="Garamond" panose="02020404030301010803" pitchFamily="18" charset="0"/>
              </a:rPr>
              <a:t>with small package (not flip chip)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2000" b="1" dirty="0">
                <a:latin typeface="Garamond" panose="02020404030301010803" pitchFamily="18" charset="0"/>
              </a:rPr>
              <a:t>Schottky diode 0204 sized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Garamond" panose="02020404030301010803" pitchFamily="18" charset="0"/>
              </a:rPr>
              <a:t>Using LED: </a:t>
            </a:r>
            <a:r>
              <a:rPr lang="en-GB" sz="2000" b="1" dirty="0">
                <a:latin typeface="Garamond" panose="02020404030301010803" pitchFamily="18" charset="0"/>
              </a:rPr>
              <a:t>WE White light </a:t>
            </a:r>
            <a:r>
              <a:rPr lang="en-GB" sz="2000" dirty="0">
                <a:latin typeface="Garamond" panose="02020404030301010803" pitchFamily="18" charset="0"/>
                <a:sym typeface="Wingdings" panose="05000000000000000000" pitchFamily="2" charset="2"/>
              </a:rPr>
              <a:t> We can change it later for the TR2227 CREE LED that have the same specifications than the used 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latin typeface="Garamond" panose="02020404030301010803" pitchFamily="18" charset="0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>
                <a:latin typeface="Garamond" panose="02020404030301010803" pitchFamily="18" charset="0"/>
                <a:sym typeface="Wingdings" panose="05000000000000000000" pitchFamily="2" charset="2"/>
              </a:rPr>
              <a:t>Antenna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Garamond" panose="02020404030301010803" pitchFamily="18" charset="0"/>
                <a:sym typeface="Wingdings" panose="05000000000000000000" pitchFamily="2" charset="2"/>
              </a:rPr>
              <a:t>Designed an antenna with the following parameters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000" dirty="0">
              <a:latin typeface="Garamond" panose="020204040303010108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369651-6A9D-4E3E-AE8B-C1CF170E8F14}"/>
              </a:ext>
            </a:extLst>
          </p:cNvPr>
          <p:cNvSpPr txBox="1"/>
          <p:nvPr/>
        </p:nvSpPr>
        <p:spPr>
          <a:xfrm>
            <a:off x="7530174" y="3743036"/>
            <a:ext cx="3054699" cy="132343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US" sz="1600" b="1" dirty="0">
                <a:latin typeface="Garamond" panose="02020404030301010803" pitchFamily="18" charset="0"/>
              </a:rPr>
              <a:t>Number of turns = 5</a:t>
            </a:r>
          </a:p>
          <a:p>
            <a:pPr fontAlgn="base"/>
            <a:r>
              <a:rPr lang="en-US" sz="1600" b="1" dirty="0">
                <a:latin typeface="Garamond" panose="02020404030301010803" pitchFamily="18" charset="0"/>
              </a:rPr>
              <a:t>wire width = 0.5 mm</a:t>
            </a:r>
          </a:p>
          <a:p>
            <a:pPr fontAlgn="base"/>
            <a:r>
              <a:rPr lang="en-US" sz="1600" dirty="0">
                <a:latin typeface="Garamond" panose="02020404030301010803" pitchFamily="18" charset="0"/>
              </a:rPr>
              <a:t>Spacing = 0.5 mm</a:t>
            </a:r>
          </a:p>
          <a:p>
            <a:pPr fontAlgn="base"/>
            <a:r>
              <a:rPr lang="en-US" sz="1600" b="1" dirty="0">
                <a:latin typeface="Garamond" panose="02020404030301010803" pitchFamily="18" charset="0"/>
              </a:rPr>
              <a:t>Outer Diameter = 22.2 mm</a:t>
            </a:r>
          </a:p>
          <a:p>
            <a:pPr fontAlgn="base"/>
            <a:r>
              <a:rPr lang="en-US" sz="1600" dirty="0">
                <a:latin typeface="Garamond" panose="02020404030301010803" pitchFamily="18" charset="0"/>
              </a:rPr>
              <a:t>Inner Diameter = 12.3 mm</a:t>
            </a:r>
            <a:endParaRPr lang="en-US" dirty="0">
              <a:latin typeface="Garamond" panose="02020404030301010803" pitchFamily="18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63C4233-161F-4CEE-9E98-892436F86790}"/>
              </a:ext>
            </a:extLst>
          </p:cNvPr>
          <p:cNvCxnSpPr/>
          <p:nvPr/>
        </p:nvCxnSpPr>
        <p:spPr>
          <a:xfrm>
            <a:off x="7001164" y="4404755"/>
            <a:ext cx="529010" cy="0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64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utoShape 2" descr="Resultado de imagen de wrist bracelet medical"/>
          <p:cNvSpPr>
            <a:spLocks noChangeAspect="1" noChangeArrowheads="1"/>
          </p:cNvSpPr>
          <p:nvPr/>
        </p:nvSpPr>
        <p:spPr bwMode="auto">
          <a:xfrm>
            <a:off x="207433" y="-192617"/>
            <a:ext cx="4064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2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CD2801-F98F-4D06-84EF-DCE7303A1710}"/>
              </a:ext>
            </a:extLst>
          </p:cNvPr>
          <p:cNvSpPr txBox="1"/>
          <p:nvPr/>
        </p:nvSpPr>
        <p:spPr>
          <a:xfrm>
            <a:off x="2788920" y="539588"/>
            <a:ext cx="9140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latin typeface="Garamond" panose="02020404030301010803" pitchFamily="18" charset="0"/>
              </a:rPr>
              <a:t>2</a:t>
            </a:r>
            <a:r>
              <a:rPr lang="en-GB" sz="3600" dirty="0">
                <a:latin typeface="Garamond" panose="02020404030301010803" pitchFamily="18" charset="0"/>
              </a:rPr>
              <a:t>. Next things I need to focus on</a:t>
            </a:r>
            <a:endParaRPr lang="en-GB" dirty="0">
              <a:latin typeface="Garamond" panose="02020404030301010803" pitchFamily="18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B0C02A9-6453-4F91-957F-644C918922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45" r="79922" b="22359"/>
          <a:stretch/>
        </p:blipFill>
        <p:spPr>
          <a:xfrm>
            <a:off x="0" y="-16778"/>
            <a:ext cx="2447925" cy="1114425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3CB3CE8C-EFF2-4281-9869-93A19174D51A}"/>
              </a:ext>
            </a:extLst>
          </p:cNvPr>
          <p:cNvSpPr/>
          <p:nvPr/>
        </p:nvSpPr>
        <p:spPr>
          <a:xfrm>
            <a:off x="10905198" y="5955897"/>
            <a:ext cx="1286801" cy="90210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E2AE8A0-5A70-4A5E-BA46-B6F4F442945C}"/>
              </a:ext>
            </a:extLst>
          </p:cNvPr>
          <p:cNvSpPr/>
          <p:nvPr/>
        </p:nvSpPr>
        <p:spPr>
          <a:xfrm>
            <a:off x="11056689" y="5663953"/>
            <a:ext cx="1135311" cy="1194047"/>
          </a:xfrm>
          <a:prstGeom prst="rect">
            <a:avLst/>
          </a:pr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F8C3EC4-5AF4-49C8-AE5B-D65067F081A9}"/>
              </a:ext>
            </a:extLst>
          </p:cNvPr>
          <p:cNvSpPr/>
          <p:nvPr/>
        </p:nvSpPr>
        <p:spPr>
          <a:xfrm>
            <a:off x="11197733" y="6154417"/>
            <a:ext cx="994268" cy="703582"/>
          </a:xfrm>
          <a:prstGeom prst="rect">
            <a:avLst/>
          </a:prstGeom>
          <a:solidFill>
            <a:schemeClr val="bg2">
              <a:lumMod val="50000"/>
              <a:alpha val="64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C146F40-F8D7-4756-9788-A6B92211989A}"/>
              </a:ext>
            </a:extLst>
          </p:cNvPr>
          <p:cNvSpPr/>
          <p:nvPr/>
        </p:nvSpPr>
        <p:spPr>
          <a:xfrm>
            <a:off x="11594742" y="5909185"/>
            <a:ext cx="597257" cy="94881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BC50C7-784F-4AFA-BD82-A000D222E74B}"/>
              </a:ext>
            </a:extLst>
          </p:cNvPr>
          <p:cNvSpPr/>
          <p:nvPr/>
        </p:nvSpPr>
        <p:spPr>
          <a:xfrm>
            <a:off x="11056690" y="-3292"/>
            <a:ext cx="1135310" cy="43113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0707C7F-1251-45DD-BA07-1702BF62D085}"/>
              </a:ext>
            </a:extLst>
          </p:cNvPr>
          <p:cNvSpPr/>
          <p:nvPr/>
        </p:nvSpPr>
        <p:spPr>
          <a:xfrm>
            <a:off x="11392250" y="-16777"/>
            <a:ext cx="794158" cy="796954"/>
          </a:xfrm>
          <a:prstGeom prst="rect">
            <a:avLst/>
          </a:prstGeom>
          <a:solidFill>
            <a:schemeClr val="bg2">
              <a:lumMod val="75000"/>
              <a:alpha val="89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EF98B0-F389-4268-892C-E2DF3A29C6C7}"/>
              </a:ext>
            </a:extLst>
          </p:cNvPr>
          <p:cNvSpPr/>
          <p:nvPr/>
        </p:nvSpPr>
        <p:spPr>
          <a:xfrm>
            <a:off x="11752976" y="0"/>
            <a:ext cx="439024" cy="49262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FF7798-1334-4ACF-894E-E3C48769523E}"/>
              </a:ext>
            </a:extLst>
          </p:cNvPr>
          <p:cNvSpPr txBox="1"/>
          <p:nvPr/>
        </p:nvSpPr>
        <p:spPr>
          <a:xfrm>
            <a:off x="1006764" y="1431636"/>
            <a:ext cx="9291781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>
                <a:latin typeface="Garamond" panose="02020404030301010803" pitchFamily="18" charset="0"/>
              </a:rPr>
              <a:t>Prepare last version of the circuit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Garamond" panose="02020404030301010803" pitchFamily="18" charset="0"/>
              </a:rPr>
              <a:t>Possible improvement of the signal stability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sz="2000" dirty="0">
                <a:latin typeface="Garamond" panose="02020404030301010803" pitchFamily="18" charset="0"/>
              </a:rPr>
              <a:t>There are several artefacts that could blur the input of the LED.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sz="2000" dirty="0">
                <a:latin typeface="Garamond" panose="02020404030301010803" pitchFamily="18" charset="0"/>
              </a:rPr>
              <a:t>Add 1pF capacitor before and after the LDO to reduce the voltage dropout and increase the WPT efficiency.</a:t>
            </a:r>
          </a:p>
          <a:p>
            <a:pPr marL="1371600" lvl="2" indent="-457200">
              <a:buFont typeface="+mj-lt"/>
              <a:buAutoNum type="arabicPeriod"/>
            </a:pPr>
            <a:endParaRPr lang="en-GB" sz="2000" dirty="0">
              <a:latin typeface="Garamond" panose="02020404030301010803" pitchFamily="18" charset="0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>
                <a:latin typeface="Garamond" panose="02020404030301010803" pitchFamily="18" charset="0"/>
                <a:sym typeface="Wingdings" panose="05000000000000000000" pitchFamily="2" charset="2"/>
              </a:rPr>
              <a:t>Prepare Testing Phase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Garamond" panose="02020404030301010803" pitchFamily="18" charset="0"/>
                <a:sym typeface="Wingdings" panose="05000000000000000000" pitchFamily="2" charset="2"/>
              </a:rPr>
              <a:t>Review some bibliography to find which tests I need to run for the device.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Garamond" panose="02020404030301010803" pitchFamily="18" charset="0"/>
                <a:sym typeface="Wingdings" panose="05000000000000000000" pitchFamily="2" charset="2"/>
              </a:rPr>
              <a:t>Prepare pictures for the publication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latin typeface="Garamond" panose="02020404030301010803" pitchFamily="18" charset="0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>
                <a:latin typeface="Garamond" panose="02020404030301010803" pitchFamily="18" charset="0"/>
                <a:sym typeface="Wingdings" panose="05000000000000000000" pitchFamily="2" charset="2"/>
              </a:rPr>
              <a:t>Prepare the conference paper before 5</a:t>
            </a:r>
            <a:r>
              <a:rPr lang="en-GB" sz="2000" b="1" baseline="30000" dirty="0">
                <a:latin typeface="Garamond" panose="02020404030301010803" pitchFamily="18" charset="0"/>
                <a:sym typeface="Wingdings" panose="05000000000000000000" pitchFamily="2" charset="2"/>
              </a:rPr>
              <a:t>th</a:t>
            </a:r>
            <a:r>
              <a:rPr lang="en-GB" sz="2000" b="1" dirty="0">
                <a:latin typeface="Garamond" panose="02020404030301010803" pitchFamily="18" charset="0"/>
                <a:sym typeface="Wingdings" panose="05000000000000000000" pitchFamily="2" charset="2"/>
              </a:rPr>
              <a:t> of July.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sz="2000" dirty="0">
              <a:latin typeface="Garamond" panose="020204040303010108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4044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utoShape 2" descr="Resultado de imagen de wrist bracelet medical"/>
          <p:cNvSpPr>
            <a:spLocks noChangeAspect="1" noChangeArrowheads="1"/>
          </p:cNvSpPr>
          <p:nvPr/>
        </p:nvSpPr>
        <p:spPr bwMode="auto">
          <a:xfrm>
            <a:off x="207433" y="-192617"/>
            <a:ext cx="4064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2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C1C2B9-562A-4840-A03E-350139456E5F}"/>
              </a:ext>
            </a:extLst>
          </p:cNvPr>
          <p:cNvSpPr txBox="1"/>
          <p:nvPr/>
        </p:nvSpPr>
        <p:spPr>
          <a:xfrm>
            <a:off x="2788920" y="539588"/>
            <a:ext cx="9140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err="1">
                <a:latin typeface="Garamond" panose="02020404030301010803" pitchFamily="18" charset="0"/>
              </a:rPr>
              <a:t>Pictures</a:t>
            </a:r>
            <a:endParaRPr lang="es-ES" dirty="0">
              <a:latin typeface="Garamond" panose="02020404030301010803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FE4A2C-C45E-4347-862F-5626C27E0649}"/>
              </a:ext>
            </a:extLst>
          </p:cNvPr>
          <p:cNvSpPr/>
          <p:nvPr/>
        </p:nvSpPr>
        <p:spPr>
          <a:xfrm>
            <a:off x="11056690" y="-3292"/>
            <a:ext cx="1135310" cy="43113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3F834F2-CEB4-46EB-A698-1D77AE35BF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45" r="79922" b="22359"/>
          <a:stretch/>
        </p:blipFill>
        <p:spPr>
          <a:xfrm>
            <a:off x="0" y="-16778"/>
            <a:ext cx="2447925" cy="111442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F958FEE5-2DB3-4051-9CBE-C70724068879}"/>
              </a:ext>
            </a:extLst>
          </p:cNvPr>
          <p:cNvSpPr/>
          <p:nvPr/>
        </p:nvSpPr>
        <p:spPr>
          <a:xfrm>
            <a:off x="11392250" y="-16777"/>
            <a:ext cx="794158" cy="796954"/>
          </a:xfrm>
          <a:prstGeom prst="rect">
            <a:avLst/>
          </a:prstGeom>
          <a:solidFill>
            <a:schemeClr val="bg2">
              <a:lumMod val="75000"/>
              <a:alpha val="89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DC9ACE4-DF83-48F2-8FE0-45BC3C000FB2}"/>
              </a:ext>
            </a:extLst>
          </p:cNvPr>
          <p:cNvSpPr/>
          <p:nvPr/>
        </p:nvSpPr>
        <p:spPr>
          <a:xfrm>
            <a:off x="11056689" y="5663953"/>
            <a:ext cx="1135311" cy="1194047"/>
          </a:xfrm>
          <a:prstGeom prst="rect">
            <a:avLst/>
          </a:pr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312AB5-1EA4-4E07-A4DE-DCC8F6D8D516}"/>
              </a:ext>
            </a:extLst>
          </p:cNvPr>
          <p:cNvSpPr/>
          <p:nvPr/>
        </p:nvSpPr>
        <p:spPr>
          <a:xfrm>
            <a:off x="11197733" y="6154417"/>
            <a:ext cx="994268" cy="703582"/>
          </a:xfrm>
          <a:prstGeom prst="rect">
            <a:avLst/>
          </a:prstGeom>
          <a:solidFill>
            <a:schemeClr val="bg2">
              <a:lumMod val="50000"/>
              <a:alpha val="64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B7E8B6-1860-40C5-8836-D586B43E1E58}"/>
              </a:ext>
            </a:extLst>
          </p:cNvPr>
          <p:cNvSpPr/>
          <p:nvPr/>
        </p:nvSpPr>
        <p:spPr>
          <a:xfrm>
            <a:off x="11594742" y="5909185"/>
            <a:ext cx="597257" cy="94881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B86232D-FD66-4EA2-8FC6-050B10FC8906}"/>
              </a:ext>
            </a:extLst>
          </p:cNvPr>
          <p:cNvSpPr/>
          <p:nvPr/>
        </p:nvSpPr>
        <p:spPr>
          <a:xfrm>
            <a:off x="11056690" y="-3292"/>
            <a:ext cx="1135310" cy="43113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0E4CC8-25AF-46CB-BC0F-1F3161F7C6D3}"/>
              </a:ext>
            </a:extLst>
          </p:cNvPr>
          <p:cNvSpPr/>
          <p:nvPr/>
        </p:nvSpPr>
        <p:spPr>
          <a:xfrm>
            <a:off x="11392250" y="-16777"/>
            <a:ext cx="794158" cy="796954"/>
          </a:xfrm>
          <a:prstGeom prst="rect">
            <a:avLst/>
          </a:prstGeom>
          <a:solidFill>
            <a:schemeClr val="bg2">
              <a:lumMod val="75000"/>
              <a:alpha val="89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A31F7FA-1798-4F8B-8734-35DF3B9FC083}"/>
              </a:ext>
            </a:extLst>
          </p:cNvPr>
          <p:cNvSpPr/>
          <p:nvPr/>
        </p:nvSpPr>
        <p:spPr>
          <a:xfrm>
            <a:off x="11752976" y="0"/>
            <a:ext cx="439024" cy="49262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" descr="https://attachments.office.net/owa/2413232C@student.gla.ac.uk/service.svc/s/GetAttachmentThumbnail?id=AAMkADY4YTY0ZTBkLTVhOGUtNGM0MC1iZWM2LWU1OTU4ZWRmMjIyMQBGAAAAAACUkrthDWJjQpX4ghTo8xrBBwABBwsY2sHUQo0viDz5s0KpAAAAAAEJAAABBwsY2sHUQo0viDz5s0KpAAB6TtiOAAABEgAQAGR7zfDHp65DoUy0q7WvChw%3D&amp;thumbnailType=2&amp;owa=outlook.office.com&amp;scriptVer=2019061001.01&amp;X-OWA-CANARY=YmUxwy8T_EWsAOEb6HTA0ODFVCeO7tYYJIihuLBtgbAFz3P4iZSuDaAvNdPgdu4rWLQJ5myx5-g.&amp;token=eyJhbGciOiJSUzI1NiIsImtpZCI6IjA2MDBGOUY2NzQ2MjA3MzdFNzM0MDRFMjg3QzQ1QTgxOENCN0NFQjgiLCJ4NXQiOiJCZ0Q1OW5SaUJ6Zm5OQVRpaDhSYWdZeTN6cmciLCJ0eXAiOiJKV1QifQ.eyJ2ZXIiOiJFeGNoYW5nZS5DYWxsYmFjay5WMSIsImFwcGN0eHNlbmRlciI6Ik93YURvd25sb2FkQDZlNzI1YzI5LTc2M2EtNGY1MC04MWYyLTJlMjU0ZjAxMzNjOCIsImFwcGN0eCI6IntcIm1zZXhjaHByb3RcIjpcIm93YVwiLFwicHJpbWFyeXNpZFwiOlwiUy0xLTUtMjEtMjQ1NjI2NzE3OS0zODE1MDgyNzU0LTE5OTQ2NzU3MDItNDA0MDM4N1wiLFwicHVpZFwiOlwiMTE1MzgzNjI5NjkzOTExODMzOFwiLFwib2lkXCI6XCJhMDhlY2E2ZS0yMDFjLTQyN2YtODg2Ny0yNGQxMDU2ZjYyODBcIixcInNjb3BlXCI6XCJPd2FEb3dubG9hZFwifSIsIm5iZiI6MTU2MDI3MjI1MiwiZXhwIjoxNTYwMjcyODUyLCJpc3MiOiIwMDAwMDAwMi0wMDAwLTBmZjEtY2UwMC0wMDAwMDAwMDAwMDBANmU3MjVjMjktNzYzYS00ZjUwLTgxZjItMmUyNTRmMDEzM2M4IiwiYXVkIjoiMDAwMDAwMDItMDAwMC0wZmYxLWNlMDAtMDAwMDAwMDAwMDAwL2F0dGFjaG1lbnRzLm9mZmljZS5uZXRANmU3MjVjMjktNzYzYS00ZjUwLTgxZjItMmUyNTRmMDEzM2M4In0.FGDjUsxt0eWueDlbo8nPg_evPy4C65iMy5RYWDm6q4uXKEQljwkM7Wgrk7e3cuZGtImd1OrYYrixnsDeePYX9E3JO9E3UkZCQNfs028ywAELqqR75GvBvffgC2X0Bw6COMLQIksLDk2n8YoSal4TQVD2NtYBmeygvnI-Mkdg2rywHXO97F618dN-4R2CnLldtXNolk8LMS9i6u6BiUTpTjpHmNplEVu4vDdc8fNNflLlq4lSnSngOQve-THDmnCuiSyog3CtjoXPYn_4JPRNcWVs-mHi6qOMHKRCHOres4nUJejwW4H_OA8088j2xan8iOkoiy0CLdfX6bqFaqC4Uw&amp;animation=true">
            <a:extLst>
              <a:ext uri="{FF2B5EF4-FFF2-40B4-BE49-F238E27FC236}">
                <a16:creationId xmlns:a16="http://schemas.microsoft.com/office/drawing/2014/main" id="{BE9461CB-B5AC-48EE-9494-73F58E390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6012" y="1431719"/>
            <a:ext cx="4299988" cy="4722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6CB54BA-BC62-4736-872E-C76EAFDE8564}"/>
              </a:ext>
            </a:extLst>
          </p:cNvPr>
          <p:cNvCxnSpPr>
            <a:cxnSpLocks/>
          </p:cNvCxnSpPr>
          <p:nvPr/>
        </p:nvCxnSpPr>
        <p:spPr>
          <a:xfrm>
            <a:off x="6096000" y="2992582"/>
            <a:ext cx="1263311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F33C995-0AA0-4040-BB09-6655680723DA}"/>
              </a:ext>
            </a:extLst>
          </p:cNvPr>
          <p:cNvCxnSpPr>
            <a:cxnSpLocks/>
          </p:cNvCxnSpPr>
          <p:nvPr/>
        </p:nvCxnSpPr>
        <p:spPr>
          <a:xfrm>
            <a:off x="6095999" y="3442855"/>
            <a:ext cx="1263312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2CF8E82-E98B-4B2D-8A81-C16BA6786E15}"/>
              </a:ext>
            </a:extLst>
          </p:cNvPr>
          <p:cNvSpPr/>
          <p:nvPr/>
        </p:nvSpPr>
        <p:spPr>
          <a:xfrm>
            <a:off x="7359311" y="2872509"/>
            <a:ext cx="334580" cy="646324"/>
          </a:xfrm>
          <a:prstGeom prst="rect">
            <a:avLst/>
          </a:prstGeom>
          <a:solidFill>
            <a:srgbClr val="6B8DE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BD062CE-1717-4CA0-B5F5-5FF981F31C9D}"/>
              </a:ext>
            </a:extLst>
          </p:cNvPr>
          <p:cNvSpPr txBox="1"/>
          <p:nvPr/>
        </p:nvSpPr>
        <p:spPr>
          <a:xfrm>
            <a:off x="6519338" y="2442148"/>
            <a:ext cx="2014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Garamond" panose="02020404030301010803" pitchFamily="18" charset="0"/>
              </a:rPr>
              <a:t>Matching Capacitor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5C639CC-D2A2-4EBE-9F6E-2DDCD9BE44E7}"/>
              </a:ext>
            </a:extLst>
          </p:cNvPr>
          <p:cNvSpPr txBox="1"/>
          <p:nvPr/>
        </p:nvSpPr>
        <p:spPr>
          <a:xfrm>
            <a:off x="8054109" y="3011005"/>
            <a:ext cx="212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Next step</a:t>
            </a:r>
            <a:r>
              <a:rPr lang="es-ES" dirty="0">
                <a:sym typeface="Wingdings" panose="05000000000000000000" pitchFamily="2" charset="2"/>
              </a:rPr>
              <a:t> </a:t>
            </a:r>
            <a:r>
              <a:rPr lang="en-GB" dirty="0">
                <a:sym typeface="Wingdings" panose="05000000000000000000" pitchFamily="2" charset="2"/>
              </a:rPr>
              <a:t>Tuning</a:t>
            </a:r>
            <a:r>
              <a:rPr lang="es-ES" dirty="0">
                <a:sym typeface="Wingdings" panose="05000000000000000000" pitchFamily="2" charset="2"/>
              </a:rPr>
              <a:t>!!</a:t>
            </a:r>
            <a:endParaRPr lang="es-ES" dirty="0"/>
          </a:p>
        </p:txBody>
      </p:sp>
      <p:pic>
        <p:nvPicPr>
          <p:cNvPr id="1026" name="Picture 2" descr="Resultado de imagen de i need your help">
            <a:extLst>
              <a:ext uri="{FF2B5EF4-FFF2-40B4-BE49-F238E27FC236}">
                <a16:creationId xmlns:a16="http://schemas.microsoft.com/office/drawing/2014/main" id="{26484914-5B04-47EC-9F6A-691B36F615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69" t="2526" r="20909" b="12626"/>
          <a:stretch/>
        </p:blipFill>
        <p:spPr bwMode="auto">
          <a:xfrm>
            <a:off x="8198638" y="3491247"/>
            <a:ext cx="1962197" cy="220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42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utoShape 2" descr="Resultado de imagen de wrist bracelet medical"/>
          <p:cNvSpPr>
            <a:spLocks noChangeAspect="1" noChangeArrowheads="1"/>
          </p:cNvSpPr>
          <p:nvPr/>
        </p:nvSpPr>
        <p:spPr bwMode="auto">
          <a:xfrm>
            <a:off x="207433" y="-192617"/>
            <a:ext cx="4064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2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C1C2B9-562A-4840-A03E-350139456E5F}"/>
              </a:ext>
            </a:extLst>
          </p:cNvPr>
          <p:cNvSpPr txBox="1"/>
          <p:nvPr/>
        </p:nvSpPr>
        <p:spPr>
          <a:xfrm>
            <a:off x="2788920" y="539588"/>
            <a:ext cx="9140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err="1">
                <a:latin typeface="Garamond" panose="02020404030301010803" pitchFamily="18" charset="0"/>
              </a:rPr>
              <a:t>Pictures</a:t>
            </a:r>
            <a:endParaRPr lang="es-ES" dirty="0">
              <a:latin typeface="Garamond" panose="02020404030301010803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FE4A2C-C45E-4347-862F-5626C27E0649}"/>
              </a:ext>
            </a:extLst>
          </p:cNvPr>
          <p:cNvSpPr/>
          <p:nvPr/>
        </p:nvSpPr>
        <p:spPr>
          <a:xfrm>
            <a:off x="11056690" y="-3292"/>
            <a:ext cx="1135310" cy="43113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3F834F2-CEB4-46EB-A698-1D77AE35BF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45" r="79922" b="22359"/>
          <a:stretch/>
        </p:blipFill>
        <p:spPr>
          <a:xfrm>
            <a:off x="0" y="-16778"/>
            <a:ext cx="2447925" cy="111442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F958FEE5-2DB3-4051-9CBE-C70724068879}"/>
              </a:ext>
            </a:extLst>
          </p:cNvPr>
          <p:cNvSpPr/>
          <p:nvPr/>
        </p:nvSpPr>
        <p:spPr>
          <a:xfrm>
            <a:off x="11392250" y="-16777"/>
            <a:ext cx="794158" cy="796954"/>
          </a:xfrm>
          <a:prstGeom prst="rect">
            <a:avLst/>
          </a:prstGeom>
          <a:solidFill>
            <a:schemeClr val="bg2">
              <a:lumMod val="75000"/>
              <a:alpha val="89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DC9ACE4-DF83-48F2-8FE0-45BC3C000FB2}"/>
              </a:ext>
            </a:extLst>
          </p:cNvPr>
          <p:cNvSpPr/>
          <p:nvPr/>
        </p:nvSpPr>
        <p:spPr>
          <a:xfrm>
            <a:off x="11056689" y="5663953"/>
            <a:ext cx="1135311" cy="1194047"/>
          </a:xfrm>
          <a:prstGeom prst="rect">
            <a:avLst/>
          </a:pr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312AB5-1EA4-4E07-A4DE-DCC8F6D8D516}"/>
              </a:ext>
            </a:extLst>
          </p:cNvPr>
          <p:cNvSpPr/>
          <p:nvPr/>
        </p:nvSpPr>
        <p:spPr>
          <a:xfrm>
            <a:off x="11197733" y="6154417"/>
            <a:ext cx="994268" cy="703582"/>
          </a:xfrm>
          <a:prstGeom prst="rect">
            <a:avLst/>
          </a:prstGeom>
          <a:solidFill>
            <a:schemeClr val="bg2">
              <a:lumMod val="50000"/>
              <a:alpha val="64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B7E8B6-1860-40C5-8836-D586B43E1E58}"/>
              </a:ext>
            </a:extLst>
          </p:cNvPr>
          <p:cNvSpPr/>
          <p:nvPr/>
        </p:nvSpPr>
        <p:spPr>
          <a:xfrm>
            <a:off x="11594742" y="5909185"/>
            <a:ext cx="597257" cy="94881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B86232D-FD66-4EA2-8FC6-050B10FC8906}"/>
              </a:ext>
            </a:extLst>
          </p:cNvPr>
          <p:cNvSpPr/>
          <p:nvPr/>
        </p:nvSpPr>
        <p:spPr>
          <a:xfrm>
            <a:off x="11056690" y="-3292"/>
            <a:ext cx="1135310" cy="43113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0E4CC8-25AF-46CB-BC0F-1F3161F7C6D3}"/>
              </a:ext>
            </a:extLst>
          </p:cNvPr>
          <p:cNvSpPr/>
          <p:nvPr/>
        </p:nvSpPr>
        <p:spPr>
          <a:xfrm>
            <a:off x="11392250" y="-16777"/>
            <a:ext cx="794158" cy="796954"/>
          </a:xfrm>
          <a:prstGeom prst="rect">
            <a:avLst/>
          </a:prstGeom>
          <a:solidFill>
            <a:schemeClr val="bg2">
              <a:lumMod val="75000"/>
              <a:alpha val="89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A31F7FA-1798-4F8B-8734-35DF3B9FC083}"/>
              </a:ext>
            </a:extLst>
          </p:cNvPr>
          <p:cNvSpPr/>
          <p:nvPr/>
        </p:nvSpPr>
        <p:spPr>
          <a:xfrm>
            <a:off x="11752976" y="0"/>
            <a:ext cx="439024" cy="49262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62BAB33-9DD9-4DB1-B4C6-19257D1B43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3187" y="1824877"/>
            <a:ext cx="5325626" cy="399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853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utoShape 2" descr="Resultado de imagen de wrist bracelet medical"/>
          <p:cNvSpPr>
            <a:spLocks noChangeAspect="1" noChangeArrowheads="1"/>
          </p:cNvSpPr>
          <p:nvPr/>
        </p:nvSpPr>
        <p:spPr bwMode="auto">
          <a:xfrm>
            <a:off x="207433" y="-192617"/>
            <a:ext cx="4064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2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C1C2B9-562A-4840-A03E-350139456E5F}"/>
              </a:ext>
            </a:extLst>
          </p:cNvPr>
          <p:cNvSpPr txBox="1"/>
          <p:nvPr/>
        </p:nvSpPr>
        <p:spPr>
          <a:xfrm>
            <a:off x="2788920" y="539588"/>
            <a:ext cx="9140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err="1">
                <a:latin typeface="Garamond" panose="02020404030301010803" pitchFamily="18" charset="0"/>
              </a:rPr>
              <a:t>Pictures</a:t>
            </a:r>
            <a:endParaRPr lang="es-ES" dirty="0">
              <a:latin typeface="Garamond" panose="02020404030301010803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FE4A2C-C45E-4347-862F-5626C27E0649}"/>
              </a:ext>
            </a:extLst>
          </p:cNvPr>
          <p:cNvSpPr/>
          <p:nvPr/>
        </p:nvSpPr>
        <p:spPr>
          <a:xfrm>
            <a:off x="11056690" y="-3292"/>
            <a:ext cx="1135310" cy="43113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3F834F2-CEB4-46EB-A698-1D77AE35BF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45" r="79922" b="22359"/>
          <a:stretch/>
        </p:blipFill>
        <p:spPr>
          <a:xfrm>
            <a:off x="0" y="-16778"/>
            <a:ext cx="2447925" cy="111442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F958FEE5-2DB3-4051-9CBE-C70724068879}"/>
              </a:ext>
            </a:extLst>
          </p:cNvPr>
          <p:cNvSpPr/>
          <p:nvPr/>
        </p:nvSpPr>
        <p:spPr>
          <a:xfrm>
            <a:off x="11392250" y="-16777"/>
            <a:ext cx="794158" cy="796954"/>
          </a:xfrm>
          <a:prstGeom prst="rect">
            <a:avLst/>
          </a:prstGeom>
          <a:solidFill>
            <a:schemeClr val="bg2">
              <a:lumMod val="75000"/>
              <a:alpha val="89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DC9ACE4-DF83-48F2-8FE0-45BC3C000FB2}"/>
              </a:ext>
            </a:extLst>
          </p:cNvPr>
          <p:cNvSpPr/>
          <p:nvPr/>
        </p:nvSpPr>
        <p:spPr>
          <a:xfrm>
            <a:off x="11056689" y="5663953"/>
            <a:ext cx="1135311" cy="1194047"/>
          </a:xfrm>
          <a:prstGeom prst="rect">
            <a:avLst/>
          </a:prstGeom>
          <a:solidFill>
            <a:schemeClr val="bg2">
              <a:lumMod val="75000"/>
              <a:alpha val="61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312AB5-1EA4-4E07-A4DE-DCC8F6D8D516}"/>
              </a:ext>
            </a:extLst>
          </p:cNvPr>
          <p:cNvSpPr/>
          <p:nvPr/>
        </p:nvSpPr>
        <p:spPr>
          <a:xfrm>
            <a:off x="11197733" y="6154417"/>
            <a:ext cx="994268" cy="703582"/>
          </a:xfrm>
          <a:prstGeom prst="rect">
            <a:avLst/>
          </a:prstGeom>
          <a:solidFill>
            <a:schemeClr val="bg2">
              <a:lumMod val="50000"/>
              <a:alpha val="64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B7E8B6-1860-40C5-8836-D586B43E1E58}"/>
              </a:ext>
            </a:extLst>
          </p:cNvPr>
          <p:cNvSpPr/>
          <p:nvPr/>
        </p:nvSpPr>
        <p:spPr>
          <a:xfrm>
            <a:off x="11594742" y="5909185"/>
            <a:ext cx="597257" cy="94881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B86232D-FD66-4EA2-8FC6-050B10FC8906}"/>
              </a:ext>
            </a:extLst>
          </p:cNvPr>
          <p:cNvSpPr/>
          <p:nvPr/>
        </p:nvSpPr>
        <p:spPr>
          <a:xfrm>
            <a:off x="11056690" y="-3292"/>
            <a:ext cx="1135310" cy="43113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0E4CC8-25AF-46CB-BC0F-1F3161F7C6D3}"/>
              </a:ext>
            </a:extLst>
          </p:cNvPr>
          <p:cNvSpPr/>
          <p:nvPr/>
        </p:nvSpPr>
        <p:spPr>
          <a:xfrm>
            <a:off x="11392250" y="-16777"/>
            <a:ext cx="794158" cy="796954"/>
          </a:xfrm>
          <a:prstGeom prst="rect">
            <a:avLst/>
          </a:prstGeom>
          <a:solidFill>
            <a:schemeClr val="bg2">
              <a:lumMod val="75000"/>
              <a:alpha val="89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A31F7FA-1798-4F8B-8734-35DF3B9FC083}"/>
              </a:ext>
            </a:extLst>
          </p:cNvPr>
          <p:cNvSpPr/>
          <p:nvPr/>
        </p:nvSpPr>
        <p:spPr>
          <a:xfrm>
            <a:off x="11752976" y="0"/>
            <a:ext cx="439024" cy="49262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8DBA23F-A543-4E40-97E4-82BABE7FC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2974" y="1468603"/>
            <a:ext cx="5006051" cy="37545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84F9AD-4F98-4ADB-8A5A-271568D75AD4}"/>
              </a:ext>
            </a:extLst>
          </p:cNvPr>
          <p:cNvSpPr txBox="1"/>
          <p:nvPr/>
        </p:nvSpPr>
        <p:spPr>
          <a:xfrm>
            <a:off x="1006764" y="5663953"/>
            <a:ext cx="5399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Resonant around 8 MHz and 10 Vpp (5 Volts amplitude)</a:t>
            </a:r>
          </a:p>
        </p:txBody>
      </p:sp>
    </p:spTree>
    <p:extLst>
      <p:ext uri="{BB962C8B-B14F-4D97-AF65-F5344CB8AC3E}">
        <p14:creationId xmlns:p14="http://schemas.microsoft.com/office/powerpoint/2010/main" val="264440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Human_resources.potx" id="{FCA23E4D-BBA6-42AA-B584-B2F61B58D23B}" vid="{FACEDC86-E352-46D7-8179-62AC0FE9D0D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Human resources, from 24Slides</Template>
  <TotalTime>0</TotalTime>
  <Words>211</Words>
  <Application>Microsoft Office PowerPoint</Application>
  <PresentationFormat>Widescreen</PresentationFormat>
  <Paragraphs>43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Avenir Book</vt:lpstr>
      <vt:lpstr>ＭＳ Ｐゴシック</vt:lpstr>
      <vt:lpstr>Arial</vt:lpstr>
      <vt:lpstr>Calibri</vt:lpstr>
      <vt:lpstr>Calibri Light</vt:lpstr>
      <vt:lpstr>Garamond</vt:lpstr>
      <vt:lpstr>Wingdings</vt:lpstr>
      <vt:lpstr>Office Theme</vt:lpstr>
      <vt:lpstr>Human resources slide 1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2019-02-11T16:41:38Z</dcterms:created>
  <dcterms:modified xsi:type="dcterms:W3CDTF">2019-06-12T10:52:19Z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2018-11-20T23:59:14.8270896Z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